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8" r:id="rId5"/>
    <p:sldId id="259" r:id="rId6"/>
    <p:sldId id="260" r:id="rId7"/>
    <p:sldId id="2439" r:id="rId8"/>
    <p:sldId id="2432" r:id="rId9"/>
    <p:sldId id="2462" r:id="rId10"/>
    <p:sldId id="2441" r:id="rId11"/>
    <p:sldId id="2442" r:id="rId12"/>
    <p:sldId id="2443" r:id="rId13"/>
    <p:sldId id="2444" r:id="rId14"/>
    <p:sldId id="2445" r:id="rId15"/>
    <p:sldId id="2446" r:id="rId16"/>
    <p:sldId id="2447" r:id="rId17"/>
    <p:sldId id="2448" r:id="rId18"/>
    <p:sldId id="2449" r:id="rId19"/>
    <p:sldId id="2450" r:id="rId20"/>
    <p:sldId id="2451" r:id="rId21"/>
    <p:sldId id="2452" r:id="rId22"/>
    <p:sldId id="2453" r:id="rId23"/>
    <p:sldId id="2454" r:id="rId24"/>
    <p:sldId id="2455" r:id="rId25"/>
    <p:sldId id="2456" r:id="rId26"/>
    <p:sldId id="2457" r:id="rId27"/>
    <p:sldId id="2458" r:id="rId28"/>
    <p:sldId id="2459" r:id="rId29"/>
    <p:sldId id="2460" r:id="rId30"/>
    <p:sldId id="2461" r:id="rId31"/>
    <p:sldId id="2463" r:id="rId32"/>
    <p:sldId id="2436" r:id="rId33"/>
    <p:sldId id="2464" r:id="rId34"/>
    <p:sldId id="2466" r:id="rId35"/>
    <p:sldId id="246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743" autoAdjust="0"/>
    <p:restoredTop sz="86395" autoAdjust="0"/>
  </p:normalViewPr>
  <p:slideViewPr>
    <p:cSldViewPr snapToGrid="0">
      <p:cViewPr varScale="1">
        <p:scale>
          <a:sx n="115" d="100"/>
          <a:sy n="115" d="100"/>
        </p:scale>
        <p:origin x="240" y="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340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6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.proquest.com/docview/223736374?accountid=28902" TargetMode="External"/><Relationship Id="rId2" Type="http://schemas.openxmlformats.org/officeDocument/2006/relationships/hyperlink" Target="http://arnaud.labenne.free.fr/pdf/bh-europe-03-valleri.pdf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ieeexplore.ieee.org/stamp/stamp.jsp?tp=&amp;arnumber=4768661&amp;isnumber=4768640" TargetMode="External"/><Relationship Id="rId5" Type="http://schemas.openxmlformats.org/officeDocument/2006/relationships/hyperlink" Target="https://www.giac.org/paper/gsec/3199/mac-spoofing-an-introduction/105315" TargetMode="External"/><Relationship Id="rId4" Type="http://schemas.openxmlformats.org/officeDocument/2006/relationships/hyperlink" Target="https://security.radware.com/ddos-knowledge-center/ddospedia/arp-poisonin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.proquest.com/docview/2202162901?accountid=28902" TargetMode="External"/><Relationship Id="rId2" Type="http://schemas.openxmlformats.org/officeDocument/2006/relationships/hyperlink" Target="https://arxiv.org/ftp/arxiv/papers/1504/1504.02115.pdf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search.proquest.com/docview/1985643609?accountid=28902" TargetMode="External"/><Relationship Id="rId4" Type="http://schemas.openxmlformats.org/officeDocument/2006/relationships/hyperlink" Target="https://www.howtogeek.com/192173/how-and-why-to-change-your-mac-address-on-windows-linux-and-mac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library/subprocess.html" TargetMode="External"/><Relationship Id="rId2" Type="http://schemas.openxmlformats.org/officeDocument/2006/relationships/hyperlink" Target="http://go.galegroup.com.ezproxy.utica.edu/ps/i.do?p=AONE&amp;u=nysl_ce_uticacol&amp;id=GALE%7CA129944918&amp;v=2.1&amp;it=r&amp;sid=oclc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://link.galegroup.com/apps/doc/" TargetMode="External"/><Relationship Id="rId4" Type="http://schemas.openxmlformats.org/officeDocument/2006/relationships/hyperlink" Target="https://usa.kaspersky.com/resource-center/definitions/what-is-a-packet-sniff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309" y="2528186"/>
            <a:ext cx="7374672" cy="1801627"/>
          </a:xfrm>
        </p:spPr>
        <p:txBody>
          <a:bodyPr>
            <a:normAutofit fontScale="90000"/>
          </a:bodyPr>
          <a:lstStyle/>
          <a:p>
            <a:r>
              <a:rPr lang="en-US" u="sng" cap="none" dirty="0"/>
              <a:t>Wire Tap</a:t>
            </a:r>
            <a:br>
              <a:rPr lang="en-US" cap="none" dirty="0"/>
            </a:br>
            <a:r>
              <a:rPr lang="en-US" cap="none" dirty="0"/>
              <a:t>A Man In The Middle Attack Framework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53309" y="4645068"/>
            <a:ext cx="5251450" cy="3651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Joel Prentice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C2A598-960C-2746-A405-D6A4570E74C6}"/>
              </a:ext>
            </a:extLst>
          </p:cNvPr>
          <p:cNvSpPr/>
          <p:nvPr/>
        </p:nvSpPr>
        <p:spPr>
          <a:xfrm>
            <a:off x="10181063" y="6468303"/>
            <a:ext cx="1368206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F567-1B7C-3B41-A1EC-BC00DDE18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279" y="365125"/>
            <a:ext cx="4018722" cy="573989"/>
          </a:xfrm>
        </p:spPr>
        <p:txBody>
          <a:bodyPr/>
          <a:lstStyle/>
          <a:p>
            <a:r>
              <a:rPr lang="en-US" cap="none" dirty="0"/>
              <a:t>What Is The MAC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F7342-57CE-6A46-8EFA-BB98C5477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15483"/>
            <a:ext cx="4018722" cy="5046421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MAC addresses are assigned to a Network Interface Card (NIC) by the manufacturer and are permeant.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MAC addresses are unique to the device it is assigned, no two devices will have the same MAC address.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Because the MAC address is unique if multiple MAC’s are found on the network it will raise suspicions.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CFC8A-5A3A-6641-B01D-B61F88339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FE3C7E-99E1-E142-B921-D732AB391522}"/>
              </a:ext>
            </a:extLst>
          </p:cNvPr>
          <p:cNvSpPr/>
          <p:nvPr/>
        </p:nvSpPr>
        <p:spPr>
          <a:xfrm>
            <a:off x="10136459" y="6468303"/>
            <a:ext cx="141281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41F64A4-40E2-1D4F-8189-84184D98AE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6FA8AA-509A-BA4C-9114-4C9945AC25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68"/>
            <a:ext cx="7570694" cy="686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35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7DF73-DB21-6848-81DF-6C2B17075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/>
          <a:p>
            <a:r>
              <a:rPr lang="en-US" cap="none" dirty="0"/>
              <a:t>Why Spoof Your MAC Address?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7BFF5F-D988-9248-9BAB-1E8F6716B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4C85B-65BF-3247-A316-B54E1EFFE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Absolute untraceable scans.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redirection of network traffic, and Access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Gain unauthorized entry to networks that filter by MAC address.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 through the network without drawing attention to yourself.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C3707-AC15-8E44-8D0E-2B7AE5700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A323F0-864F-9A48-BD4D-F1917FD2A1F5}"/>
              </a:ext>
            </a:extLst>
          </p:cNvPr>
          <p:cNvSpPr/>
          <p:nvPr/>
        </p:nvSpPr>
        <p:spPr>
          <a:xfrm>
            <a:off x="10125307" y="6468303"/>
            <a:ext cx="1423962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1867C-7D4A-D344-9564-52E90FAA6E7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2306" y="0"/>
            <a:ext cx="7189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23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5999A-55C2-0E47-8C0A-1A712BD30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1AF98-1506-204A-8758-B1DAA6F01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3980" y="1382751"/>
            <a:ext cx="4482791" cy="48791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goal of the algorithm is to check if the MAC has been changed!</a:t>
            </a:r>
          </a:p>
          <a:p>
            <a:r>
              <a:rPr lang="en-US" dirty="0"/>
              <a:t>Execute and read the ifconfig / ipconfig output.</a:t>
            </a:r>
          </a:p>
          <a:p>
            <a:r>
              <a:rPr lang="en-US" dirty="0"/>
              <a:t>Uses Regular Expressions to read the MAC address from the output.</a:t>
            </a:r>
          </a:p>
          <a:p>
            <a:r>
              <a:rPr lang="en-US" dirty="0"/>
              <a:t>Checks if the MAC in ifconfig / ipconfig matches the input.</a:t>
            </a:r>
          </a:p>
          <a:p>
            <a:r>
              <a:rPr lang="en-US" dirty="0"/>
              <a:t>If no match is found then the MAC is changed.</a:t>
            </a:r>
          </a:p>
          <a:p>
            <a:r>
              <a:rPr lang="en-US" dirty="0"/>
              <a:t>Results are then printed to the screen.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9BBC1D8-F79F-6B43-9846-97DEA66EA7F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4812" y="0"/>
            <a:ext cx="7590025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FAF43-8FAE-C740-BFA4-B7DFAF619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E9A6A1-AFFF-F848-A4C2-70330E2CE23D}"/>
              </a:ext>
            </a:extLst>
          </p:cNvPr>
          <p:cNvSpPr/>
          <p:nvPr/>
        </p:nvSpPr>
        <p:spPr>
          <a:xfrm>
            <a:off x="10169912" y="6468303"/>
            <a:ext cx="1379357" cy="3651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25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53EADE-06CF-4443-B685-EC0421C9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BBA4C-36FF-674D-BB79-E57EF4E3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 </a:t>
            </a:r>
            <a:r>
              <a:rPr lang="en-US" cap="none" dirty="0" err="1"/>
              <a:t>Spoofer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96285C-5675-504F-A124-FBFAA477871F}"/>
              </a:ext>
            </a:extLst>
          </p:cNvPr>
          <p:cNvSpPr/>
          <p:nvPr/>
        </p:nvSpPr>
        <p:spPr>
          <a:xfrm>
            <a:off x="10136459" y="6468303"/>
            <a:ext cx="141281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03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09DC-E35B-5946-B84E-A805845C4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06" y="96800"/>
            <a:ext cx="3932238" cy="1583703"/>
          </a:xfrm>
        </p:spPr>
        <p:txBody>
          <a:bodyPr/>
          <a:lstStyle/>
          <a:p>
            <a:r>
              <a:rPr lang="en-US" cap="none" dirty="0"/>
              <a:t>What is ARP spoofing?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F09F22-A5E4-564C-B7E4-5E051DD2C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7B105-3427-B947-9A17-61BF76023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4176" y="1594624"/>
            <a:ext cx="4537849" cy="4274363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ARP Translates an Ipv4 address to a destination MAC address.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Carried out over a Local Area Network (LAN)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Attacker sends malicious ARP packets to a default gateway to change the pairings in its IP to MAC address table.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ARP reply messages are sent to the default gateway stating his MAC address should be associated with the victims IP address.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Traffic for the target to or from other devices on the network now travels through the attacker.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BA4CCC-8EEE-324D-9334-B17EF1381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35DB47-02A2-E246-B426-3305D2189518}"/>
              </a:ext>
            </a:extLst>
          </p:cNvPr>
          <p:cNvSpPr/>
          <p:nvPr/>
        </p:nvSpPr>
        <p:spPr>
          <a:xfrm>
            <a:off x="10147610" y="6468303"/>
            <a:ext cx="1505414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DD875-1747-4F4B-A1F4-A1ECB55F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54" y="0"/>
            <a:ext cx="7210445" cy="68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5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FCCF1-4D63-8C47-86DC-FE1C57F8D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813" y="24572"/>
            <a:ext cx="4018722" cy="573989"/>
          </a:xfrm>
        </p:spPr>
        <p:txBody>
          <a:bodyPr/>
          <a:lstStyle/>
          <a:p>
            <a:r>
              <a:rPr lang="en-US" cap="none" dirty="0"/>
              <a:t>The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9D214-C758-AB43-A1D5-C848853CC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5132" y="598562"/>
            <a:ext cx="4388085" cy="59695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Uses three functions to perform attack.</a:t>
            </a:r>
          </a:p>
          <a:p>
            <a:r>
              <a:rPr lang="en-US" dirty="0" err="1"/>
              <a:t>get_mac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scapy.ARP</a:t>
            </a:r>
            <a:r>
              <a:rPr lang="en-US" dirty="0"/>
              <a:t> request with targets IP address</a:t>
            </a:r>
          </a:p>
          <a:p>
            <a:pPr lvl="1"/>
            <a:r>
              <a:rPr lang="en-US" dirty="0" err="1"/>
              <a:t>scapy.Ether</a:t>
            </a:r>
            <a:r>
              <a:rPr lang="en-US" dirty="0"/>
              <a:t> request with the destination MAC</a:t>
            </a:r>
          </a:p>
          <a:p>
            <a:pPr lvl="1"/>
            <a:r>
              <a:rPr lang="en-US" dirty="0"/>
              <a:t>Variable </a:t>
            </a:r>
            <a:r>
              <a:rPr lang="en-US" dirty="0" err="1"/>
              <a:t>arp_request_broadcast</a:t>
            </a:r>
            <a:r>
              <a:rPr lang="en-US" dirty="0"/>
              <a:t> used to broadcast the target IP address and receive the target MAC address.</a:t>
            </a:r>
          </a:p>
          <a:p>
            <a:r>
              <a:rPr lang="en-US" dirty="0"/>
              <a:t>spoof()</a:t>
            </a:r>
          </a:p>
          <a:p>
            <a:pPr lvl="1"/>
            <a:r>
              <a:rPr lang="en-US" dirty="0"/>
              <a:t>Uses </a:t>
            </a:r>
            <a:r>
              <a:rPr lang="en-US" dirty="0" err="1"/>
              <a:t>get_mac</a:t>
            </a:r>
            <a:r>
              <a:rPr lang="en-US" dirty="0"/>
              <a:t>() to obtain the targets MAC address.</a:t>
            </a:r>
          </a:p>
          <a:p>
            <a:pPr lvl="1"/>
            <a:r>
              <a:rPr lang="en-US" dirty="0"/>
              <a:t>ARP packet is built with the packets destination, hardware destination, and packet source.</a:t>
            </a:r>
          </a:p>
          <a:p>
            <a:pPr lvl="1"/>
            <a:r>
              <a:rPr lang="en-US" dirty="0"/>
              <a:t>Packet is then sent over the network to start attack.</a:t>
            </a:r>
          </a:p>
          <a:p>
            <a:r>
              <a:rPr lang="en-US" dirty="0"/>
              <a:t>restore()</a:t>
            </a:r>
          </a:p>
          <a:p>
            <a:pPr lvl="1"/>
            <a:r>
              <a:rPr lang="en-US" dirty="0"/>
              <a:t>Responsible for resetting the ARP table so that normal network activity connectivity will commence.</a:t>
            </a:r>
          </a:p>
          <a:p>
            <a:pPr lvl="1"/>
            <a:r>
              <a:rPr lang="en-US" dirty="0"/>
              <a:t>First,  Destination MAC is obtained along with the source MAC address</a:t>
            </a:r>
          </a:p>
          <a:p>
            <a:pPr lvl="1"/>
            <a:r>
              <a:rPr lang="en-US" dirty="0"/>
              <a:t>An ARP packet is crafted with the packet destination, hardware destination, packet source, and hardware source.</a:t>
            </a:r>
          </a:p>
          <a:p>
            <a:pPr lvl="1"/>
            <a:r>
              <a:rPr lang="en-US" dirty="0"/>
              <a:t>Packet is then sent over the network .</a:t>
            </a:r>
          </a:p>
          <a:p>
            <a:pPr lvl="1"/>
            <a:r>
              <a:rPr lang="en-US" dirty="0"/>
              <a:t>Updates the ARP table so the proper devices have the proper MAC address associated with their IP address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FF381B-A768-A947-A2E3-1CEED4CDFCF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7D8E8-1174-6241-931C-98918EBAC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F7D89-F596-DE43-ADB5-15FC65ACC4AF}"/>
              </a:ext>
            </a:extLst>
          </p:cNvPr>
          <p:cNvSpPr/>
          <p:nvPr/>
        </p:nvSpPr>
        <p:spPr>
          <a:xfrm>
            <a:off x="10136459" y="6468303"/>
            <a:ext cx="1516565" cy="3651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A9F71E-A8FD-C244-8273-B0439224441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572"/>
            <a:ext cx="7415213" cy="68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93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262D5C-5E1A-3B4E-AE25-9E9CC689D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A22C5-89AE-E843-B9B0-10234408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Packet Sniffer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E809BA-9BD0-C14E-9E4C-3C916F72C487}"/>
              </a:ext>
            </a:extLst>
          </p:cNvPr>
          <p:cNvSpPr/>
          <p:nvPr/>
        </p:nvSpPr>
        <p:spPr>
          <a:xfrm>
            <a:off x="10147610" y="6468303"/>
            <a:ext cx="1401659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2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CDDEA-AAF9-EA48-A4B2-FC8C12059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06" y="103293"/>
            <a:ext cx="3932238" cy="1395968"/>
          </a:xfrm>
        </p:spPr>
        <p:txBody>
          <a:bodyPr/>
          <a:lstStyle/>
          <a:p>
            <a:r>
              <a:rPr lang="en-US" cap="none" dirty="0"/>
              <a:t>What Is A Packet Sniffer?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20A11B-5778-BA41-859A-D7A49619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4DADB-9A49-7C4A-8184-E9DBEE8D2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706" y="1686995"/>
            <a:ext cx="3932237" cy="47813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piece of software that is used to monitor network traffic.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Examines data packets that flow between computers on a network and computers and the larger network.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IT professionals and Malicious intruders to examine packets.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Configured for either filtered or unfiltered packet capture.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B20BC1-7093-3543-B815-36586E33B2D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049FE-5250-E740-8464-1023A1207C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646" y="-121025"/>
            <a:ext cx="7149353" cy="711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52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C04C-07B5-7B40-8B7F-04666C39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279" y="158726"/>
            <a:ext cx="4018722" cy="573989"/>
          </a:xfrm>
        </p:spPr>
        <p:txBody>
          <a:bodyPr/>
          <a:lstStyle/>
          <a:p>
            <a:r>
              <a:rPr lang="en-US" cap="none" dirty="0">
                <a:solidFill>
                  <a:schemeClr val="bg1">
                    <a:lumMod val="95000"/>
                  </a:schemeClr>
                </a:solidFill>
              </a:rPr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DE8C-205D-F942-AAAF-A800C441D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939114"/>
            <a:ext cx="4200938" cy="5760160"/>
          </a:xfrm>
        </p:spPr>
        <p:txBody>
          <a:bodyPr>
            <a:normAutofit/>
          </a:bodyPr>
          <a:lstStyle/>
          <a:p>
            <a:r>
              <a:rPr lang="en-US" sz="1800" dirty="0"/>
              <a:t>The packet sniffer will capture data flowing through the specified interface.</a:t>
            </a:r>
          </a:p>
          <a:p>
            <a:r>
              <a:rPr lang="en-US" sz="1800" dirty="0"/>
              <a:t>As interesting information such as login info, visited websites, and images are found they will be printed to the console window.</a:t>
            </a:r>
          </a:p>
          <a:p>
            <a:r>
              <a:rPr lang="en-US" sz="1800" dirty="0"/>
              <a:t>Captures data being sent to and from the interface card.</a:t>
            </a:r>
          </a:p>
          <a:p>
            <a:r>
              <a:rPr lang="en-US" sz="1800" dirty="0"/>
              <a:t>Used in conjunction with ARP </a:t>
            </a:r>
            <a:r>
              <a:rPr lang="en-US" sz="1800" dirty="0" err="1"/>
              <a:t>spoofer</a:t>
            </a:r>
            <a:endParaRPr lang="en-US" sz="1800" dirty="0"/>
          </a:p>
          <a:p>
            <a:r>
              <a:rPr lang="en-US" sz="1800" dirty="0"/>
              <a:t>Once you have collected interesting data from a target you can move to another target on the network.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147C7A-F53C-6847-9BF8-2B71CBF360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2A16C-8047-9347-AB65-F395D9258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AD67D-9896-294D-8582-24A2F285B2E4}"/>
              </a:ext>
            </a:extLst>
          </p:cNvPr>
          <p:cNvSpPr/>
          <p:nvPr/>
        </p:nvSpPr>
        <p:spPr>
          <a:xfrm>
            <a:off x="10165976" y="6468303"/>
            <a:ext cx="1383293" cy="3651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381B4-71B8-624E-89C7-E2D23CEE61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86"/>
            <a:ext cx="7415213" cy="68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16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159CD-19C0-2441-BE31-B147D3FE4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2521" y="35380"/>
            <a:ext cx="4018722" cy="573989"/>
          </a:xfrm>
        </p:spPr>
        <p:txBody>
          <a:bodyPr/>
          <a:lstStyle/>
          <a:p>
            <a:r>
              <a:rPr lang="en-US" cap="none" dirty="0"/>
              <a:t>The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F6E76-F0B0-6144-A766-1D2CF6D9B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6906" y="609369"/>
            <a:ext cx="4675093" cy="62132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packet sniffer script consists of four functions.</a:t>
            </a:r>
          </a:p>
          <a:p>
            <a:r>
              <a:rPr lang="en-US" dirty="0"/>
              <a:t>Sniff()</a:t>
            </a:r>
          </a:p>
          <a:p>
            <a:pPr lvl="1"/>
            <a:r>
              <a:rPr lang="en-US" dirty="0"/>
              <a:t>Uses prn to pass a function that executes with each packet sniffed.</a:t>
            </a:r>
          </a:p>
          <a:p>
            <a:pPr lvl="1"/>
            <a:r>
              <a:rPr lang="en-US" dirty="0"/>
              <a:t>This replaces the default packet printing display with a format of your choosing. </a:t>
            </a:r>
          </a:p>
          <a:p>
            <a:r>
              <a:rPr lang="en-US" dirty="0" err="1"/>
              <a:t>Get_url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Obtains URL’s from packets and then returns the URL.</a:t>
            </a:r>
          </a:p>
          <a:p>
            <a:r>
              <a:rPr lang="en-US" dirty="0" err="1"/>
              <a:t>Get_login_info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Captures packets in their raw form.</a:t>
            </a:r>
          </a:p>
          <a:p>
            <a:pPr lvl="1"/>
            <a:r>
              <a:rPr lang="en-US" dirty="0"/>
              <a:t>Searches packets for keywords</a:t>
            </a:r>
          </a:p>
          <a:p>
            <a:pPr lvl="1"/>
            <a:r>
              <a:rPr lang="en-US" dirty="0"/>
              <a:t>If keywords are found then they are stored and returned.</a:t>
            </a:r>
          </a:p>
          <a:p>
            <a:r>
              <a:rPr lang="en-US" dirty="0" err="1"/>
              <a:t>Process_sniffed_packet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Prints URL’s and login information that was captured to the console window.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8207B1-3FEC-2E43-AFDF-4BDC2AEA89F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19BC2-4DA2-DE45-BE8A-E4E878B81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E7575D-6201-CB41-A5CB-A77DD5D70428}"/>
              </a:ext>
            </a:extLst>
          </p:cNvPr>
          <p:cNvSpPr/>
          <p:nvPr/>
        </p:nvSpPr>
        <p:spPr>
          <a:xfrm>
            <a:off x="10152529" y="6468303"/>
            <a:ext cx="1492624" cy="3651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453E1-2D19-5E42-93DE-CA2634D46E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404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83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136651" y="-77833"/>
            <a:ext cx="2976601" cy="7029169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Man in the Middle Attacks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Makes keeping data secure and private challenging. </a:t>
            </a:r>
          </a:p>
          <a:p>
            <a:r>
              <a:rPr lang="en-US" sz="2400" dirty="0">
                <a:latin typeface="Georgia" panose="02040502050405020303" pitchFamily="18" charset="0"/>
              </a:rPr>
              <a:t>Attacker sits between the victim and the router.</a:t>
            </a:r>
          </a:p>
          <a:p>
            <a:r>
              <a:rPr lang="en-US" sz="2400" dirty="0">
                <a:latin typeface="Georgia" panose="02040502050405020303" pitchFamily="18" charset="0"/>
              </a:rPr>
              <a:t>Monitors all traffic coming over the wire.</a:t>
            </a:r>
          </a:p>
          <a:p>
            <a:r>
              <a:rPr lang="en-US" sz="2400" dirty="0">
                <a:latin typeface="Georgia" panose="02040502050405020303" pitchFamily="18" charset="0"/>
              </a:rPr>
              <a:t>Attacker takes over communication process, copies or alters it, then passes it along to the recipient.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pic>
        <p:nvPicPr>
          <p:cNvPr id="1026" name="Picture 2" descr="Image result for man in the middle attacks">
            <a:extLst>
              <a:ext uri="{FF2B5EF4-FFF2-40B4-BE49-F238E27FC236}">
                <a16:creationId xmlns:a16="http://schemas.microsoft.com/office/drawing/2014/main" id="{B428689C-5CE4-EE4C-8629-36DB2AD8A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4507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F51FD0-5AAB-D943-A08F-AEE893EF29E6}"/>
              </a:ext>
            </a:extLst>
          </p:cNvPr>
          <p:cNvSpPr/>
          <p:nvPr/>
        </p:nvSpPr>
        <p:spPr>
          <a:xfrm>
            <a:off x="10181063" y="6492875"/>
            <a:ext cx="1368206" cy="242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6C906B-9573-2547-B89A-03C610F56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2AE394-DCC1-E348-92AB-CADAF15F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</a:t>
            </a:r>
            <a:r>
              <a:rPr lang="en-US" cap="none" dirty="0" err="1"/>
              <a:t>Spoofer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E0AF77-B31C-9746-B751-C4AE9F66749F}"/>
              </a:ext>
            </a:extLst>
          </p:cNvPr>
          <p:cNvSpPr/>
          <p:nvPr/>
        </p:nvSpPr>
        <p:spPr>
          <a:xfrm>
            <a:off x="10152529" y="6373906"/>
            <a:ext cx="1396740" cy="459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47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6713-7B10-7347-8779-2F8A05EC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53" y="1"/>
            <a:ext cx="4556873" cy="1129552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What Is DNS Spoofing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434CB-A83B-A244-933D-8B9BB78C3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86F83-A6CC-444A-9388-454690C6B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129553"/>
            <a:ext cx="4772025" cy="57038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Occurs when attackers insert a fake address record for an internet domain into DNS.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fake records are accepted by the server, the cache becomes poisoned and subsequent requests for the address of the domain are answered with the address of a server controlled by the attacker.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long as the entry is cached users will be redirected to the address provided by the compromised DNS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DNS wildcards can be used which are typically used to guide mistyped or errant emails to an intended destination. 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721E518-0A95-224A-BDDC-8CBD9B7C432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87179" y="24572"/>
            <a:ext cx="7204822" cy="680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71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65E2F-C37F-2446-A92A-7A4CE1EE6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279" y="149972"/>
            <a:ext cx="4018722" cy="573989"/>
          </a:xfrm>
        </p:spPr>
        <p:txBody>
          <a:bodyPr/>
          <a:lstStyle/>
          <a:p>
            <a:r>
              <a:rPr lang="en-US" cap="none" dirty="0"/>
              <a:t>The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C56CA-ACB3-1C45-94AE-B73045505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353" y="706012"/>
            <a:ext cx="4661647" cy="6109467"/>
          </a:xfrm>
        </p:spPr>
        <p:txBody>
          <a:bodyPr/>
          <a:lstStyle/>
          <a:p>
            <a:r>
              <a:rPr lang="en-US" dirty="0" err="1"/>
              <a:t>Process_packet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When a DNS request is sent, the DNS query is stored in a variable.</a:t>
            </a:r>
          </a:p>
          <a:p>
            <a:pPr lvl="1"/>
            <a:r>
              <a:rPr lang="en-US" dirty="0"/>
              <a:t>If the variable has the URL www.facebook.com in it then the user will see a message that the target is being spoofed. </a:t>
            </a:r>
          </a:p>
          <a:p>
            <a:pPr lvl="1"/>
            <a:r>
              <a:rPr lang="en-US" dirty="0"/>
              <a:t>The IP and UDP values are then deleted from the packet that is created then the packet payload is set and deployed.</a:t>
            </a:r>
          </a:p>
          <a:p>
            <a:pPr lvl="1"/>
            <a:r>
              <a:rPr lang="en-US" dirty="0"/>
              <a:t>A queue system is used to intercept and analyze packets as they pass through to see if they have the keyword </a:t>
            </a:r>
            <a:r>
              <a:rPr lang="en-US" dirty="0" err="1"/>
              <a:t>facebook</a:t>
            </a:r>
            <a:r>
              <a:rPr lang="en-US" dirty="0"/>
              <a:t> in them.</a:t>
            </a:r>
          </a:p>
          <a:p>
            <a:pPr lvl="1"/>
            <a:r>
              <a:rPr lang="en-US" dirty="0"/>
              <a:t>Packets for </a:t>
            </a:r>
            <a:r>
              <a:rPr lang="en-US" dirty="0" err="1"/>
              <a:t>facebook.com</a:t>
            </a:r>
            <a:r>
              <a:rPr lang="en-US" dirty="0"/>
              <a:t> are modified and sent to the spoofed site, otherwise they are sent normally as requested.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D1B71-D846-6947-877E-3C062D69A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37728-9365-EC41-A29A-63D05567613F}"/>
              </a:ext>
            </a:extLst>
          </p:cNvPr>
          <p:cNvSpPr/>
          <p:nvPr/>
        </p:nvSpPr>
        <p:spPr>
          <a:xfrm>
            <a:off x="10165976" y="6468303"/>
            <a:ext cx="1383293" cy="3651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7B79713-7956-624D-9709-7CC19E34F7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C61623-5746-4843-A8E1-96F561038E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411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92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A1CE5-B3DF-8D48-9C1A-F51D961D7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91715A-4241-3649-B47E-977BB972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/>
              <a:t>File Interceptor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550148-A80C-624B-9976-D578EFF6F0A2}"/>
              </a:ext>
            </a:extLst>
          </p:cNvPr>
          <p:cNvSpPr/>
          <p:nvPr/>
        </p:nvSpPr>
        <p:spPr>
          <a:xfrm>
            <a:off x="10165976" y="6468303"/>
            <a:ext cx="1383293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93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D781-99A7-8B4E-9C02-74E9D51A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99" y="9426"/>
            <a:ext cx="5002306" cy="1268046"/>
          </a:xfrm>
        </p:spPr>
        <p:txBody>
          <a:bodyPr/>
          <a:lstStyle/>
          <a:p>
            <a:r>
              <a:rPr lang="en-US" cap="none" dirty="0"/>
              <a:t>What Is A File Interceptor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C33814-F2EE-1D47-9A86-7A6DBC871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E1FF6-90A6-2444-A3D5-436EAA833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0882" y="1277472"/>
            <a:ext cx="4796725" cy="55559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Analyzes traffic coming from a victim machine to see when a download request is made.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Changes request location to a site that hosts malicious files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Credential Harvester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Back door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Keylogger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Effective because as far as the user knows they are downloading what they asked for.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F6B5C0-2200-C745-AF34-42862A02255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91E53-F390-464A-89D4-1C4578CAD6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7607" y="0"/>
            <a:ext cx="7214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29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3257-C50F-F243-9BF9-31720205A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245" y="24572"/>
            <a:ext cx="4018722" cy="573989"/>
          </a:xfrm>
        </p:spPr>
        <p:txBody>
          <a:bodyPr/>
          <a:lstStyle/>
          <a:p>
            <a:r>
              <a:rPr lang="en-US" cap="none" dirty="0"/>
              <a:t>The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A524F-86B2-4A4E-A488-19A486623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5212" y="598562"/>
            <a:ext cx="4776787" cy="58697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file utilizes two functions</a:t>
            </a:r>
          </a:p>
          <a:p>
            <a:r>
              <a:rPr lang="en-US" dirty="0" err="1"/>
              <a:t>Set_load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Loads raw </a:t>
            </a:r>
            <a:r>
              <a:rPr lang="en-US" dirty="0" err="1"/>
              <a:t>scapy</a:t>
            </a:r>
            <a:r>
              <a:rPr lang="en-US" dirty="0"/>
              <a:t> packet and then modifies fields that will be made to the packet.</a:t>
            </a:r>
          </a:p>
          <a:p>
            <a:pPr lvl="2"/>
            <a:r>
              <a:rPr lang="en-US" dirty="0"/>
              <a:t>In the IP layer the length and checksum fields are deleted. </a:t>
            </a:r>
          </a:p>
          <a:p>
            <a:r>
              <a:rPr lang="en-US" dirty="0" err="1"/>
              <a:t>Process_packet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Packets are inspected to see if they have a raw layer.</a:t>
            </a:r>
          </a:p>
          <a:p>
            <a:pPr lvl="1"/>
            <a:r>
              <a:rPr lang="en-US" dirty="0"/>
              <a:t>Destination port in raw layer is inspected to see it equals 80.</a:t>
            </a:r>
          </a:p>
          <a:p>
            <a:pPr lvl="1"/>
            <a:r>
              <a:rPr lang="en-US" dirty="0"/>
              <a:t>Traffic going to port 80 is then examined to see if the keyword “.exe” is in the load field of the packet.</a:t>
            </a:r>
          </a:p>
          <a:p>
            <a:pPr lvl="2"/>
            <a:r>
              <a:rPr lang="en-US" dirty="0"/>
              <a:t>If “.exe” is in the load field the ack value is  added to an ack list.</a:t>
            </a:r>
          </a:p>
          <a:p>
            <a:pPr marL="457200" lvl="1" indent="0">
              <a:buNone/>
            </a:pPr>
            <a:r>
              <a:rPr lang="en-US" dirty="0"/>
              <a:t>Responses are then also examined to see if it equals 80.</a:t>
            </a:r>
          </a:p>
          <a:p>
            <a:pPr lvl="2"/>
            <a:r>
              <a:rPr lang="en-US" dirty="0"/>
              <a:t>If it is going to port 80 the sequence value is added to the ack list</a:t>
            </a:r>
          </a:p>
          <a:p>
            <a:pPr lvl="1"/>
            <a:r>
              <a:rPr lang="en-US" dirty="0"/>
              <a:t>Sequence and Ack examined for a match.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2EF058-3867-1F48-A805-14BAFD3758B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415213" cy="683342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A725D-5816-E74A-9632-565A62FE6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5A4AD7-482F-1846-8042-9ACBDC328130}"/>
              </a:ext>
            </a:extLst>
          </p:cNvPr>
          <p:cNvSpPr/>
          <p:nvPr/>
        </p:nvSpPr>
        <p:spPr>
          <a:xfrm>
            <a:off x="10139082" y="6468303"/>
            <a:ext cx="1410187" cy="3651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2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2325F-709B-D444-8AC8-C5FB5803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879B6A-40FA-BA46-BE8E-8A1DC8E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Code Injector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EF8078-3C02-D048-BBD7-96984EABA180}"/>
              </a:ext>
            </a:extLst>
          </p:cNvPr>
          <p:cNvSpPr/>
          <p:nvPr/>
        </p:nvSpPr>
        <p:spPr>
          <a:xfrm>
            <a:off x="10169912" y="6468303"/>
            <a:ext cx="1379357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99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BB59F-7824-7245-9310-D647366B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35" y="197161"/>
            <a:ext cx="4604590" cy="1120651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What Is A Code Injector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23912-91E3-A046-B14E-AFAFF6EBE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90270-EA0D-9547-BF00-3F8026FA2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988" y="10023"/>
            <a:ext cx="7109012" cy="684797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61512-8A1D-EA4A-B25D-C7FBCA088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436" y="1317812"/>
            <a:ext cx="4604590" cy="534302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Introduces malicious code into a computer program.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of the most critical classes of attacks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Can be found in different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Covers a wide range of security 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The purpose of the code injector is to inject a credential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harvestor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into the HTML found in the response packets raw layer. </a:t>
            </a:r>
          </a:p>
        </p:txBody>
      </p:sp>
    </p:spTree>
    <p:extLst>
      <p:ext uri="{BB962C8B-B14F-4D97-AF65-F5344CB8AC3E}">
        <p14:creationId xmlns:p14="http://schemas.microsoft.com/office/powerpoint/2010/main" val="716466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C7758-D5F7-4E43-8EF7-A26B7A710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279" y="163419"/>
            <a:ext cx="4018722" cy="573989"/>
          </a:xfrm>
        </p:spPr>
        <p:txBody>
          <a:bodyPr/>
          <a:lstStyle/>
          <a:p>
            <a:r>
              <a:rPr lang="en-US" cap="none" dirty="0"/>
              <a:t>The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E8D64-F870-2545-984F-408F643ED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352" y="737408"/>
            <a:ext cx="4661647" cy="55244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code injector uses two functions</a:t>
            </a:r>
          </a:p>
          <a:p>
            <a:r>
              <a:rPr lang="en-US" dirty="0" err="1"/>
              <a:t>Set_load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Loads raw packet</a:t>
            </a:r>
          </a:p>
          <a:p>
            <a:pPr lvl="2"/>
            <a:r>
              <a:rPr lang="en-US" dirty="0"/>
              <a:t>In the IP layer the length and checksum fields are deleted.</a:t>
            </a:r>
          </a:p>
          <a:p>
            <a:pPr lvl="2"/>
            <a:r>
              <a:rPr lang="en-US" dirty="0"/>
              <a:t>In the TCP layer the checksum field is deleted.</a:t>
            </a:r>
          </a:p>
          <a:p>
            <a:r>
              <a:rPr lang="en-US" dirty="0" err="1"/>
              <a:t>Process_packet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Analyzes the response packets and decodes the load field in the raw layer. </a:t>
            </a:r>
          </a:p>
          <a:p>
            <a:pPr lvl="1"/>
            <a:r>
              <a:rPr lang="en-US" dirty="0"/>
              <a:t>Accept-Encoding is removed from packet header</a:t>
            </a:r>
          </a:p>
          <a:p>
            <a:pPr lvl="1"/>
            <a:r>
              <a:rPr lang="en-US" dirty="0"/>
              <a:t>This allows the clear text  of HTML code to be viewed.</a:t>
            </a:r>
          </a:p>
          <a:p>
            <a:pPr lvl="1"/>
            <a:r>
              <a:rPr lang="en-US" dirty="0"/>
              <a:t>Python replace function used on the load field.</a:t>
            </a:r>
          </a:p>
          <a:p>
            <a:pPr lvl="1"/>
            <a:r>
              <a:rPr lang="en-US" dirty="0"/>
              <a:t>Malicious code is inserted in front of the closing body tag.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2742DE-05CC-7741-8E6E-1429A8DDE2A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78FFE-B5BB-2C46-A1ED-88E0D7D61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B62321-D37B-3F49-914F-22BC47D3049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4572"/>
            <a:ext cx="7415213" cy="68825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0B70FF-8742-6A4B-98CB-2B0AC10BD4DD}"/>
              </a:ext>
            </a:extLst>
          </p:cNvPr>
          <p:cNvSpPr/>
          <p:nvPr/>
        </p:nvSpPr>
        <p:spPr>
          <a:xfrm>
            <a:off x="10098741" y="6468303"/>
            <a:ext cx="1450528" cy="3651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48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59473" y="-1416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1800" spc="300" dirty="0">
                <a:latin typeface="+mj-lt"/>
                <a:cs typeface="Gill Sans" panose="020B0502020104020203" pitchFamily="34" charset="-79"/>
              </a:rPr>
              <a:t>Joel Prentice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8371" y="3931088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1" y="4032719"/>
            <a:ext cx="3345040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spc="300" dirty="0" err="1">
                <a:latin typeface="+mj-lt"/>
                <a:cs typeface="Gill Sans Light" panose="020B0302020104020203" pitchFamily="34" charset="-79"/>
              </a:rPr>
              <a:t>jdprenti@Utica.edu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Wire Tap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819116" y="1003686"/>
            <a:ext cx="3991884" cy="57398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Man in the Middle Attack Framework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5552" y="1625512"/>
            <a:ext cx="4075449" cy="4867364"/>
          </a:xfrm>
        </p:spPr>
        <p:txBody>
          <a:bodyPr>
            <a:normAutofit/>
          </a:bodyPr>
          <a:lstStyle/>
          <a:p>
            <a:r>
              <a:rPr lang="en-US" sz="1500" dirty="0"/>
              <a:t>Man in the Middle attack framework.</a:t>
            </a:r>
          </a:p>
          <a:p>
            <a:r>
              <a:rPr lang="en-US" sz="1500" dirty="0"/>
              <a:t>Provides users with all the tools needed to perform Man in the Middle attacks.</a:t>
            </a:r>
          </a:p>
          <a:p>
            <a:r>
              <a:rPr lang="en-US" sz="1500" dirty="0"/>
              <a:t>Written in Python and is platform independent</a:t>
            </a:r>
          </a:p>
          <a:p>
            <a:r>
              <a:rPr lang="en-US" sz="1500" dirty="0"/>
              <a:t>Contains:</a:t>
            </a:r>
          </a:p>
          <a:p>
            <a:pPr lvl="1"/>
            <a:r>
              <a:rPr lang="en-US" dirty="0"/>
              <a:t>Network scanner</a:t>
            </a:r>
          </a:p>
          <a:p>
            <a:pPr lvl="1"/>
            <a:r>
              <a:rPr lang="en-US" dirty="0"/>
              <a:t>MAC Changer</a:t>
            </a:r>
          </a:p>
          <a:p>
            <a:pPr lvl="1"/>
            <a:r>
              <a:rPr lang="en-US" dirty="0"/>
              <a:t>ARP </a:t>
            </a:r>
            <a:r>
              <a:rPr lang="en-US" dirty="0" err="1"/>
              <a:t>Spoofer</a:t>
            </a:r>
            <a:endParaRPr lang="en-US" dirty="0"/>
          </a:p>
          <a:p>
            <a:pPr lvl="1"/>
            <a:r>
              <a:rPr lang="en-US" dirty="0"/>
              <a:t>DNS </a:t>
            </a:r>
            <a:r>
              <a:rPr lang="en-US" dirty="0" err="1"/>
              <a:t>Spoofer</a:t>
            </a:r>
            <a:endParaRPr lang="en-US" dirty="0"/>
          </a:p>
          <a:p>
            <a:pPr lvl="1"/>
            <a:r>
              <a:rPr lang="en-US" dirty="0"/>
              <a:t>Packet Sniffer</a:t>
            </a:r>
          </a:p>
          <a:p>
            <a:pPr lvl="1"/>
            <a:r>
              <a:rPr lang="en-US" dirty="0"/>
              <a:t>File Interceptor</a:t>
            </a:r>
          </a:p>
          <a:p>
            <a:pPr lvl="1"/>
            <a:r>
              <a:rPr lang="en-US" dirty="0"/>
              <a:t>Code Injector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8A410A-684E-AA4B-863B-47BC516071B6}"/>
              </a:ext>
            </a:extLst>
          </p:cNvPr>
          <p:cNvSpPr/>
          <p:nvPr/>
        </p:nvSpPr>
        <p:spPr>
          <a:xfrm>
            <a:off x="10181063" y="6468303"/>
            <a:ext cx="1368206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DA3BF-1D6C-FE45-B48B-724077D0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53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5B94BD3-7259-964B-9FB6-55DC588796B1}"/>
              </a:ext>
            </a:extLst>
          </p:cNvPr>
          <p:cNvSpPr/>
          <p:nvPr/>
        </p:nvSpPr>
        <p:spPr>
          <a:xfrm>
            <a:off x="0" y="783040"/>
            <a:ext cx="12192000" cy="6687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Alberto </a:t>
            </a:r>
            <a:r>
              <a:rPr lang="en-US" sz="1600" kern="50" dirty="0" err="1">
                <a:latin typeface="TimesNewRomanPSMT"/>
                <a:ea typeface="TimesNewRomanPSMT"/>
                <a:cs typeface="TimesNewRomanPSMT"/>
              </a:rPr>
              <a:t>Ornaghi</a:t>
            </a: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, M. V. (2003). </a:t>
            </a:r>
            <a:r>
              <a:rPr lang="en-US" sz="1600" i="1" kern="50" dirty="0">
                <a:latin typeface="TimesNewRomanPS-ItalicMT"/>
                <a:ea typeface="TimesNewRomanPSMT"/>
                <a:cs typeface="TimesNewRomanPS-ItalicMT"/>
              </a:rPr>
              <a:t>Man in the middle attacks.</a:t>
            </a: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 Retrieved from Blackhat: </a:t>
            </a:r>
            <a:r>
              <a:rPr lang="en-US" sz="1600" u="sng" kern="50" dirty="0">
                <a:solidFill>
                  <a:srgbClr val="0000FF"/>
                </a:solidFill>
                <a:latin typeface="TimesNewRomanPSMT"/>
                <a:ea typeface="TimesNewRomanPSMT"/>
                <a:cs typeface="TimesNewRomanPSMT"/>
                <a:hlinkClick r:id="rId2"/>
              </a:rPr>
              <a:t>http://arnaud.labenne.free.fr/pdf/bh-europe-03-valleri.pdf</a:t>
            </a:r>
            <a:endParaRPr lang="en-US" sz="1600" dirty="0">
              <a:latin typeface="Calibri" panose="020F0502020204030204" pitchFamily="34" charset="0"/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 </a:t>
            </a:r>
            <a:endParaRPr lang="en-US" sz="1600" dirty="0">
              <a:latin typeface="Calibri" panose="020F0502020204030204" pitchFamily="34" charset="0"/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Anonymous. (2008, October 20). </a:t>
            </a:r>
            <a:r>
              <a:rPr lang="en-US" sz="1600" i="1" kern="50" dirty="0">
                <a:latin typeface="TimesNewRomanPS-ItalicMT"/>
                <a:ea typeface="TimesNewRomanPSMT"/>
                <a:cs typeface="TimesNewRomanPS-ItalicMT"/>
              </a:rPr>
              <a:t>How DNS cache poisoning works.</a:t>
            </a: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 Retrieved from Network World: </a:t>
            </a:r>
            <a:r>
              <a:rPr lang="en-US" sz="1600" u="sng" kern="50" dirty="0">
                <a:solidFill>
                  <a:srgbClr val="0000FF"/>
                </a:solidFill>
                <a:latin typeface="TimesNewRomanPSMT"/>
                <a:ea typeface="TimesNewRomanPSMT"/>
                <a:cs typeface="TimesNewRomanPSMT"/>
                <a:hlinkClick r:id="rId3"/>
              </a:rPr>
              <a:t>https://search.proquest.com/docview/223736374?accountid=28902</a:t>
            </a:r>
            <a:endParaRPr lang="en-US" sz="1600" dirty="0">
              <a:latin typeface="Calibri" panose="020F0502020204030204" pitchFamily="34" charset="0"/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 </a:t>
            </a:r>
            <a:endParaRPr lang="en-US" sz="1600" dirty="0">
              <a:latin typeface="Calibri" panose="020F0502020204030204" pitchFamily="34" charset="0"/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600" i="1" kern="50" dirty="0">
                <a:latin typeface="TimesNewRomanPS-ItalicMT"/>
                <a:ea typeface="TimesNewRomanPSMT"/>
                <a:cs typeface="TimesNewRomanPS-ItalicMT"/>
              </a:rPr>
              <a:t>ARP Poisoning</a:t>
            </a: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. (N.D.). Retrieved from </a:t>
            </a:r>
            <a:r>
              <a:rPr lang="en-US" sz="1600" kern="50" dirty="0" err="1">
                <a:latin typeface="TimesNewRomanPSMT"/>
                <a:ea typeface="TimesNewRomanPSMT"/>
                <a:cs typeface="TimesNewRomanPSMT"/>
              </a:rPr>
              <a:t>radware</a:t>
            </a: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: </a:t>
            </a:r>
            <a:r>
              <a:rPr lang="en-US" sz="1600" u="sng" kern="50" dirty="0">
                <a:solidFill>
                  <a:srgbClr val="0000FF"/>
                </a:solidFill>
                <a:latin typeface="TimesNewRomanPSMT"/>
                <a:ea typeface="TimesNewRomanPSMT"/>
                <a:cs typeface="TimesNewRomanPSMT"/>
                <a:hlinkClick r:id="rId4"/>
              </a:rPr>
              <a:t>https://security.radware.com/ddos-knowledge-center/ddospedia/arp-poisoning/</a:t>
            </a:r>
            <a:endParaRPr lang="en-US" sz="1600" dirty="0">
              <a:latin typeface="Calibri" panose="020F0502020204030204" pitchFamily="34" charset="0"/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 </a:t>
            </a:r>
            <a:endParaRPr lang="en-US" sz="1600" dirty="0">
              <a:latin typeface="Calibri" panose="020F0502020204030204" pitchFamily="34" charset="0"/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Cardenas, E. D. (2003, August 2003). </a:t>
            </a:r>
            <a:r>
              <a:rPr lang="en-US" sz="1600" i="1" kern="50" dirty="0">
                <a:latin typeface="TimesNewRomanPS-ItalicMT"/>
                <a:ea typeface="TimesNewRomanPSMT"/>
                <a:cs typeface="TimesNewRomanPS-ItalicMT"/>
              </a:rPr>
              <a:t>GIAC</a:t>
            </a: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. Retrieved from MAC Spoofing an Introduction: </a:t>
            </a:r>
            <a:r>
              <a:rPr lang="en-US" sz="1600" u="sng" kern="50" dirty="0">
                <a:solidFill>
                  <a:srgbClr val="0000FF"/>
                </a:solidFill>
                <a:latin typeface="TimesNewRomanPSMT"/>
                <a:ea typeface="TimesNewRomanPSMT"/>
                <a:cs typeface="TimesNewRomanPSMT"/>
                <a:hlinkClick r:id="rId5"/>
              </a:rPr>
              <a:t>https://www.giac.org/paper/gsec/3199/mac-spoofing-an-introduction/105315</a:t>
            </a:r>
            <a:endParaRPr lang="en-US" sz="1600" dirty="0">
              <a:latin typeface="Calibri" panose="020F0502020204030204" pitchFamily="34" charset="0"/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 </a:t>
            </a:r>
            <a:endParaRPr lang="en-US" sz="1600" dirty="0">
              <a:latin typeface="Calibri" panose="020F0502020204030204" pitchFamily="34" charset="0"/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Franco </a:t>
            </a:r>
            <a:r>
              <a:rPr lang="en-US" sz="1600" kern="50" dirty="0" err="1">
                <a:latin typeface="TimesNewRomanPSMT"/>
                <a:ea typeface="TimesNewRomanPSMT"/>
                <a:cs typeface="TimesNewRomanPSMT"/>
              </a:rPr>
              <a:t>callegati</a:t>
            </a: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, W. c. (2009, Jan - Feb 2009). </a:t>
            </a:r>
            <a:r>
              <a:rPr lang="en-US" sz="1600" i="1" kern="50" dirty="0">
                <a:latin typeface="TimesNewRomanPS-ItalicMT"/>
                <a:ea typeface="TimesNewRomanPSMT"/>
                <a:cs typeface="TimesNewRomanPS-ItalicMT"/>
              </a:rPr>
              <a:t>Man-in-the-Middle Attack to the HTTPS Protocol.</a:t>
            </a: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 Retrieved from IEEE Security &amp; Privacy: </a:t>
            </a:r>
            <a:r>
              <a:rPr lang="en-US" sz="1600" u="sng" kern="50" dirty="0">
                <a:solidFill>
                  <a:srgbClr val="0000FF"/>
                </a:solidFill>
                <a:latin typeface="TimesNewRomanPSMT"/>
                <a:ea typeface="TimesNewRomanPSMT"/>
                <a:cs typeface="TimesNewRomanPSMT"/>
                <a:hlinkClick r:id="rId6"/>
              </a:rPr>
              <a:t>http://ieeexplore.ieee.org/stamp/stamp.jsp?tp=&amp;arnumber=4768661&amp;isnumber=4768640</a:t>
            </a:r>
            <a:endParaRPr lang="en-US" sz="1600" dirty="0">
              <a:latin typeface="Calibri" panose="020F0502020204030204" pitchFamily="34" charset="0"/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200" kern="50" dirty="0">
                <a:latin typeface="TimesNewRomanPSMT"/>
                <a:ea typeface="TimesNewRomanPSMT"/>
                <a:cs typeface="TimesNewRomanPSMT"/>
              </a:rPr>
              <a:t> </a:t>
            </a:r>
            <a:endParaRPr lang="en-US" sz="1200" dirty="0">
              <a:latin typeface="Calibri" panose="020F0502020204030204" pitchFamily="34" charset="0"/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200" kern="50" dirty="0">
                <a:latin typeface="TimesNewRomanPSMT"/>
                <a:ea typeface="TimesNewRomanPSMT"/>
                <a:cs typeface="TimesNewRomanPSMT"/>
              </a:rPr>
              <a:t> </a:t>
            </a:r>
            <a:endParaRPr lang="en-US" sz="1200" dirty="0">
              <a:latin typeface="Calibri" panose="020F0502020204030204" pitchFamily="34" charset="0"/>
              <a:ea typeface="TimesNewRomanPSMT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61CED4-9CEA-1946-9EB6-778E9E9723DC}"/>
              </a:ext>
            </a:extLst>
          </p:cNvPr>
          <p:cNvSpPr/>
          <p:nvPr/>
        </p:nvSpPr>
        <p:spPr>
          <a:xfrm>
            <a:off x="10125307" y="6389649"/>
            <a:ext cx="1538869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B9058-2533-9F4C-99E7-DFABDC1D513E}"/>
              </a:ext>
            </a:extLst>
          </p:cNvPr>
          <p:cNvSpPr txBox="1"/>
          <p:nvPr/>
        </p:nvSpPr>
        <p:spPr>
          <a:xfrm>
            <a:off x="4629614" y="198265"/>
            <a:ext cx="2038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800267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0EC052-7B7F-BF4F-B23A-6C64A3842BD5}"/>
              </a:ext>
            </a:extLst>
          </p:cNvPr>
          <p:cNvSpPr/>
          <p:nvPr/>
        </p:nvSpPr>
        <p:spPr>
          <a:xfrm>
            <a:off x="0" y="-29159"/>
            <a:ext cx="12192000" cy="6916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600" kern="50" dirty="0" err="1">
                <a:latin typeface="TimesNewRomanPSMT"/>
                <a:ea typeface="TimesNewRomanPSMT"/>
                <a:cs typeface="TimesNewRomanPSMT"/>
              </a:rPr>
              <a:t>Gangan</a:t>
            </a: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, S. (2015, April 08). </a:t>
            </a:r>
            <a:r>
              <a:rPr lang="en-US" sz="1600" i="1" kern="50" dirty="0">
                <a:latin typeface="TimesNewRomanPS-ItalicMT"/>
                <a:ea typeface="TimesNewRomanPSMT"/>
                <a:cs typeface="TimesNewRomanPS-ItalicMT"/>
              </a:rPr>
              <a:t>1A Review </a:t>
            </a:r>
            <a:r>
              <a:rPr lang="en-US" sz="1600" i="1" kern="50" dirty="0" err="1">
                <a:latin typeface="TimesNewRomanPS-ItalicMT"/>
                <a:ea typeface="TimesNewRomanPSMT"/>
                <a:cs typeface="TimesNewRomanPS-ItalicMT"/>
              </a:rPr>
              <a:t>ofMan</a:t>
            </a:r>
            <a:r>
              <a:rPr lang="en-US" sz="1600" i="1" kern="50" dirty="0">
                <a:latin typeface="TimesNewRomanPS-ItalicMT"/>
                <a:ea typeface="TimesNewRomanPSMT"/>
                <a:cs typeface="TimesNewRomanPS-ItalicMT"/>
              </a:rPr>
              <a:t>-in-the-Middle Attacks.</a:t>
            </a: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 Retrieved from </a:t>
            </a:r>
            <a:r>
              <a:rPr lang="en-US" sz="1600" kern="50" dirty="0" err="1">
                <a:latin typeface="TimesNewRomanPSMT"/>
                <a:ea typeface="TimesNewRomanPSMT"/>
                <a:cs typeface="TimesNewRomanPSMT"/>
              </a:rPr>
              <a:t>Arxiv</a:t>
            </a: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: </a:t>
            </a:r>
            <a:r>
              <a:rPr lang="en-US" sz="1600" u="sng" kern="50" dirty="0">
                <a:solidFill>
                  <a:srgbClr val="0000FF"/>
                </a:solidFill>
                <a:latin typeface="TimesNewRomanPSMT"/>
                <a:ea typeface="TimesNewRomanPSMT"/>
                <a:cs typeface="TimesNewRomanPSMT"/>
                <a:hlinkClick r:id="rId2"/>
              </a:rPr>
              <a:t>https://arxiv.org/ftp/arxiv/papers/1504/1504.02115.pdf</a:t>
            </a:r>
            <a:endParaRPr lang="en-US" sz="1600" dirty="0">
              <a:latin typeface="Calibri" panose="020F0502020204030204" pitchFamily="34" charset="0"/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 </a:t>
            </a:r>
            <a:endParaRPr lang="en-US" sz="1600" dirty="0">
              <a:latin typeface="Calibri" panose="020F0502020204030204" pitchFamily="34" charset="0"/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600" kern="50" dirty="0" err="1">
                <a:latin typeface="TimesNewRomanPSMT"/>
                <a:ea typeface="TimesNewRomanPSMT"/>
                <a:cs typeface="TimesNewRomanPSMT"/>
              </a:rPr>
              <a:t>Goli</a:t>
            </a: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, S., &amp; </a:t>
            </a:r>
            <a:r>
              <a:rPr lang="en-US" sz="1600" kern="50" dirty="0" err="1">
                <a:latin typeface="TimesNewRomanPSMT"/>
                <a:ea typeface="TimesNewRomanPSMT"/>
                <a:cs typeface="TimesNewRomanPSMT"/>
              </a:rPr>
              <a:t>Thangaraju</a:t>
            </a: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, B. (2019, March 1). </a:t>
            </a:r>
            <a:r>
              <a:rPr lang="en-US" sz="1600" i="1" kern="50" dirty="0">
                <a:latin typeface="TimesNewRomanPS-ItalicMT"/>
                <a:ea typeface="TimesNewRomanPSMT"/>
                <a:cs typeface="TimesNewRomanPS-ItalicMT"/>
              </a:rPr>
              <a:t>Insight - Admin: How Man in the Middle Attacks Cause Damage.</a:t>
            </a: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 Retrieved from Open Source for You: </a:t>
            </a:r>
            <a:r>
              <a:rPr lang="en-US" sz="1600" u="sng" kern="50" dirty="0">
                <a:solidFill>
                  <a:srgbClr val="0000FF"/>
                </a:solidFill>
                <a:latin typeface="TimesNewRomanPSMT"/>
                <a:ea typeface="TimesNewRomanPSMT"/>
                <a:cs typeface="TimesNewRomanPSMT"/>
                <a:hlinkClick r:id="rId3"/>
              </a:rPr>
              <a:t>https://search.proquest.com/docview/2202162901?accountid=28902</a:t>
            </a:r>
            <a:endParaRPr lang="en-US" sz="1600" dirty="0">
              <a:latin typeface="Calibri" panose="020F0502020204030204" pitchFamily="34" charset="0"/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 </a:t>
            </a:r>
            <a:endParaRPr lang="en-US" sz="1600" dirty="0">
              <a:latin typeface="Calibri" panose="020F0502020204030204" pitchFamily="34" charset="0"/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Hoffman, C. (2017, July 3). </a:t>
            </a:r>
            <a:r>
              <a:rPr lang="en-US" sz="1600" i="1" kern="50" dirty="0">
                <a:latin typeface="TimesNewRomanPS-ItalicMT"/>
                <a:ea typeface="TimesNewRomanPSMT"/>
                <a:cs typeface="TimesNewRomanPS-ItalicMT"/>
              </a:rPr>
              <a:t>How-T0 Geek</a:t>
            </a: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. Retrieved from How (and Why) to Change Your MAC Address on Windows, Linux, and Mac: </a:t>
            </a:r>
            <a:r>
              <a:rPr lang="en-US" sz="1600" u="sng" kern="50" dirty="0">
                <a:solidFill>
                  <a:srgbClr val="0000FF"/>
                </a:solidFill>
                <a:latin typeface="TimesNewRomanPSMT"/>
                <a:ea typeface="TimesNewRomanPSMT"/>
                <a:cs typeface="TimesNewRomanPSMT"/>
                <a:hlinkClick r:id="rId4"/>
              </a:rPr>
              <a:t>https://www.howtogeek.com/192173/how-and-why-to-change-your-mac-address-on-windows-linux-and-mac/</a:t>
            </a:r>
            <a:endParaRPr lang="en-US" sz="1600" dirty="0">
              <a:latin typeface="Calibri" panose="020F0502020204030204" pitchFamily="34" charset="0"/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 </a:t>
            </a:r>
            <a:endParaRPr lang="en-US" sz="1600" dirty="0">
              <a:latin typeface="Calibri" panose="020F0502020204030204" pitchFamily="34" charset="0"/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600" i="1" kern="50" dirty="0">
                <a:latin typeface="TimesNewRomanPS-ItalicMT"/>
                <a:ea typeface="TimesNewRomanPSMT"/>
                <a:cs typeface="TimesNewRomanPS-ItalicMT"/>
              </a:rPr>
              <a:t>Man-in-middle Attacks Pose Threat in Healthcare.</a:t>
            </a: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 (2017, June). Retrieved from </a:t>
            </a:r>
            <a:r>
              <a:rPr lang="en-US" sz="1600" kern="50" dirty="0" err="1">
                <a:latin typeface="TimesNewRomanPSMT"/>
                <a:ea typeface="TimesNewRomanPSMT"/>
                <a:cs typeface="TimesNewRomanPSMT"/>
              </a:rPr>
              <a:t>proquest</a:t>
            </a: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: </a:t>
            </a:r>
            <a:r>
              <a:rPr lang="en-US" sz="1600" u="sng" kern="50" dirty="0">
                <a:solidFill>
                  <a:srgbClr val="0000FF"/>
                </a:solidFill>
                <a:latin typeface="TimesNewRomanPSMT"/>
                <a:ea typeface="TimesNewRomanPSMT"/>
                <a:cs typeface="TimesNewRomanPSMT"/>
                <a:hlinkClick r:id="rId5"/>
              </a:rPr>
              <a:t>https://search.proquest.com/docview/1985643609?accountid=28902</a:t>
            </a:r>
            <a:endParaRPr lang="en-US" sz="1600" dirty="0">
              <a:latin typeface="Calibri" panose="020F0502020204030204" pitchFamily="34" charset="0"/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 </a:t>
            </a:r>
            <a:endParaRPr lang="en-US" sz="1600" dirty="0">
              <a:latin typeface="Calibri" panose="020F0502020204030204" pitchFamily="34" charset="0"/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Mitropoulos, D., &amp; </a:t>
            </a:r>
            <a:r>
              <a:rPr lang="en-US" sz="1600" kern="50" dirty="0" err="1">
                <a:latin typeface="TimesNewRomanPSMT"/>
                <a:ea typeface="TimesNewRomanPSMT"/>
                <a:cs typeface="TimesNewRomanPSMT"/>
              </a:rPr>
              <a:t>Spinellis</a:t>
            </a: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, D. (2017, November 27). Fatal injection: a survey of modern code injection attack countermeasures. </a:t>
            </a:r>
            <a:r>
              <a:rPr lang="en-US" sz="1600" i="1" kern="50" dirty="0" err="1">
                <a:latin typeface="TimesNewRomanPS-ItalicMT"/>
                <a:ea typeface="TimesNewRomanPSMT"/>
                <a:cs typeface="TimesNewRomanPS-ItalicMT"/>
              </a:rPr>
              <a:t>PeerJ</a:t>
            </a:r>
            <a:r>
              <a:rPr lang="en-US" sz="1600" i="1" kern="50" dirty="0">
                <a:latin typeface="TimesNewRomanPS-ItalicMT"/>
                <a:ea typeface="TimesNewRomanPSMT"/>
                <a:cs typeface="TimesNewRomanPS-ItalicMT"/>
              </a:rPr>
              <a:t> Computer Science</a:t>
            </a: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. Retrieved from Mitropoulos, Dimitris; </a:t>
            </a:r>
            <a:r>
              <a:rPr lang="en-US" sz="1600" kern="50" dirty="0" err="1">
                <a:latin typeface="TimesNewRomanPSMT"/>
                <a:ea typeface="TimesNewRomanPSMT"/>
                <a:cs typeface="TimesNewRomanPSMT"/>
              </a:rPr>
              <a:t>Spinellis</a:t>
            </a: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, </a:t>
            </a:r>
            <a:r>
              <a:rPr lang="en-US" sz="1600" kern="50" dirty="0" err="1">
                <a:latin typeface="TimesNewRomanPSMT"/>
                <a:ea typeface="TimesNewRomanPSMT"/>
                <a:cs typeface="TimesNewRomanPSMT"/>
              </a:rPr>
              <a:t>Diomidis</a:t>
            </a:r>
            <a:r>
              <a:rPr lang="en-US" sz="1600" kern="50" dirty="0">
                <a:latin typeface="TimesNewRomanPSMT"/>
                <a:ea typeface="TimesNewRomanPSMT"/>
                <a:cs typeface="TimesNewRomanPSMT"/>
              </a:rPr>
              <a:t>.</a:t>
            </a:r>
            <a:endParaRPr lang="en-US" sz="1600" dirty="0">
              <a:latin typeface="Calibri" panose="020F0502020204030204" pitchFamily="34" charset="0"/>
              <a:ea typeface="TimesNewRomanPSMT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C7843-9572-8D43-B4A1-861B02047E01}"/>
              </a:ext>
            </a:extLst>
          </p:cNvPr>
          <p:cNvSpPr/>
          <p:nvPr/>
        </p:nvSpPr>
        <p:spPr>
          <a:xfrm>
            <a:off x="10047249" y="6411951"/>
            <a:ext cx="1583473" cy="446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79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570B73-7BC9-C748-9B57-481894CB294D}"/>
              </a:ext>
            </a:extLst>
          </p:cNvPr>
          <p:cNvSpPr/>
          <p:nvPr/>
        </p:nvSpPr>
        <p:spPr>
          <a:xfrm>
            <a:off x="0" y="0"/>
            <a:ext cx="12192000" cy="6926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400" kern="50" dirty="0">
                <a:latin typeface="TimesNewRomanPSMT"/>
                <a:ea typeface="TimesNewRomanPSMT"/>
                <a:cs typeface="TimesNewRomanPSMT"/>
              </a:rPr>
              <a:t> </a:t>
            </a:r>
            <a:endParaRPr lang="en-US" sz="1400" dirty="0">
              <a:latin typeface="Calibri" panose="020F0502020204030204" pitchFamily="34" charset="0"/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400" i="1" kern="50" dirty="0">
                <a:ea typeface="TimesNewRomanPSMT"/>
                <a:cs typeface="TimesNewRomanPS-ItalicMT"/>
              </a:rPr>
              <a:t>Phishers Turn To DNS Wildcards, Cache Poisoning; Phishers are using ever-more-sophisticated tactics, including DNS wildcards and cache poisoning to separate consumers from their money, a British security firm said Tuesday.</a:t>
            </a:r>
            <a:r>
              <a:rPr lang="en-US" sz="1400" kern="50" dirty="0">
                <a:ea typeface="TimesNewRomanPSMT"/>
                <a:cs typeface="TimesNewRomanPSMT"/>
              </a:rPr>
              <a:t> (2005, March 8). Retrieved from </a:t>
            </a:r>
            <a:r>
              <a:rPr lang="en-US" sz="1400" kern="50" dirty="0" err="1">
                <a:ea typeface="TimesNewRomanPSMT"/>
                <a:cs typeface="TimesNewRomanPSMT"/>
              </a:rPr>
              <a:t>InternetWeek</a:t>
            </a:r>
            <a:r>
              <a:rPr lang="en-US" sz="1400" kern="50" dirty="0">
                <a:ea typeface="TimesNewRomanPSMT"/>
                <a:cs typeface="TimesNewRomanPSMT"/>
              </a:rPr>
              <a:t>. : </a:t>
            </a:r>
            <a:r>
              <a:rPr lang="en-US" sz="1400" u="sng" kern="50" dirty="0">
                <a:solidFill>
                  <a:srgbClr val="0000FF"/>
                </a:solidFill>
                <a:ea typeface="TimesNewRomanPSMT"/>
                <a:cs typeface="TimesNewRomanPSMT"/>
                <a:hlinkClick r:id="rId2"/>
              </a:rPr>
              <a:t>http://go.galegroup.com.ezproxy.utica.edu/ps/i.do?p=AONE&amp;u=nysl_ce_uticacol&amp;id=GALE|A129944918&amp;v=2.1&amp;it=r&amp;sid=oclc</a:t>
            </a:r>
            <a:endParaRPr lang="en-US" sz="1400" dirty="0"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400" kern="50" dirty="0">
                <a:ea typeface="TimesNewRomanPSMT"/>
                <a:cs typeface="TimesNewRomanPSMT"/>
              </a:rPr>
              <a:t> </a:t>
            </a:r>
            <a:endParaRPr lang="en-US" sz="1400" dirty="0"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400" i="1" kern="50" dirty="0" err="1">
                <a:ea typeface="TimesNewRomanPSMT"/>
                <a:cs typeface="TimesNewRomanPS-ItalicMT"/>
              </a:rPr>
              <a:t>Scapy</a:t>
            </a:r>
            <a:r>
              <a:rPr lang="en-US" sz="1400" i="1" kern="50" dirty="0">
                <a:ea typeface="TimesNewRomanPSMT"/>
                <a:cs typeface="TimesNewRomanPS-ItalicMT"/>
              </a:rPr>
              <a:t> Sniffing with </a:t>
            </a:r>
            <a:r>
              <a:rPr lang="en-US" sz="1400" i="1" kern="50" dirty="0" err="1">
                <a:ea typeface="TimesNewRomanPSMT"/>
                <a:cs typeface="TimesNewRomanPS-ItalicMT"/>
              </a:rPr>
              <a:t>Cusotm</a:t>
            </a:r>
            <a:r>
              <a:rPr lang="en-US" sz="1400" i="1" kern="50" dirty="0">
                <a:ea typeface="TimesNewRomanPSMT"/>
                <a:cs typeface="TimesNewRomanPS-ItalicMT"/>
              </a:rPr>
              <a:t> Actions</a:t>
            </a:r>
            <a:r>
              <a:rPr lang="en-US" sz="1400" kern="50" dirty="0">
                <a:ea typeface="TimesNewRomanPSMT"/>
                <a:cs typeface="TimesNewRomanPSMT"/>
              </a:rPr>
              <a:t>. (2013, October 02). Retrieved from </a:t>
            </a:r>
            <a:r>
              <a:rPr lang="en-US" sz="1400" kern="50" dirty="0" err="1">
                <a:ea typeface="TimesNewRomanPSMT"/>
                <a:cs typeface="TimesNewRomanPSMT"/>
              </a:rPr>
              <a:t>thePacketGeek</a:t>
            </a:r>
            <a:r>
              <a:rPr lang="en-US" sz="1400" kern="50" dirty="0">
                <a:ea typeface="TimesNewRomanPSMT"/>
                <a:cs typeface="TimesNewRomanPSMT"/>
              </a:rPr>
              <a:t>: https://</a:t>
            </a:r>
            <a:r>
              <a:rPr lang="en-US" sz="1400" kern="50" dirty="0" err="1">
                <a:ea typeface="TimesNewRomanPSMT"/>
                <a:cs typeface="TimesNewRomanPSMT"/>
              </a:rPr>
              <a:t>thepacketgeek.com</a:t>
            </a:r>
            <a:r>
              <a:rPr lang="en-US" sz="1400" kern="50" dirty="0">
                <a:ea typeface="TimesNewRomanPSMT"/>
                <a:cs typeface="TimesNewRomanPSMT"/>
              </a:rPr>
              <a:t>/scapy-sniffing-with-custom-actions-part-1</a:t>
            </a:r>
            <a:endParaRPr lang="en-US" sz="1400" dirty="0"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400" i="1" kern="50" dirty="0">
                <a:ea typeface="TimesNewRomanPSMT"/>
                <a:cs typeface="TimesNewRomanPS-ItalicMT"/>
              </a:rPr>
              <a:t>Subprocess Management</a:t>
            </a:r>
            <a:r>
              <a:rPr lang="en-US" sz="1400" kern="50" dirty="0">
                <a:ea typeface="TimesNewRomanPSMT"/>
                <a:cs typeface="TimesNewRomanPSMT"/>
              </a:rPr>
              <a:t>. (N.D.). Retrieved from Python: </a:t>
            </a:r>
            <a:r>
              <a:rPr lang="en-US" sz="1400" u="sng" kern="50" dirty="0">
                <a:solidFill>
                  <a:srgbClr val="0000FF"/>
                </a:solidFill>
                <a:ea typeface="TimesNewRomanPSMT"/>
                <a:cs typeface="TimesNewRomanPSMT"/>
                <a:hlinkClick r:id="rId3"/>
              </a:rPr>
              <a:t>https://docs.python.org/2/library/subprocess.html</a:t>
            </a:r>
            <a:endParaRPr lang="en-US" sz="1400" dirty="0"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400" kern="50" dirty="0">
                <a:ea typeface="TimesNewRomanPSMT"/>
                <a:cs typeface="TimesNewRomanPSMT"/>
              </a:rPr>
              <a:t> </a:t>
            </a:r>
            <a:endParaRPr lang="en-US" sz="1400" dirty="0"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400" i="1" kern="50" dirty="0">
                <a:ea typeface="TimesNewRomanPSMT"/>
                <a:cs typeface="TimesNewRomanPS-ItalicMT"/>
              </a:rPr>
              <a:t>What is a Packet Sniffer?</a:t>
            </a:r>
            <a:r>
              <a:rPr lang="en-US" sz="1400" kern="50" dirty="0">
                <a:ea typeface="TimesNewRomanPSMT"/>
                <a:cs typeface="TimesNewRomanPSMT"/>
              </a:rPr>
              <a:t> (N.D.). Retrieved from Kaspersky: </a:t>
            </a:r>
            <a:r>
              <a:rPr lang="en-US" sz="1400" u="sng" kern="50" dirty="0">
                <a:solidFill>
                  <a:srgbClr val="0000FF"/>
                </a:solidFill>
                <a:ea typeface="TimesNewRomanPSMT"/>
                <a:cs typeface="TimesNewRomanPSMT"/>
                <a:hlinkClick r:id="rId4"/>
              </a:rPr>
              <a:t>https://usa.kaspersky.com/resource-center/definitions/what-is-a-packet-sniffer</a:t>
            </a:r>
            <a:r>
              <a:rPr lang="en-US" sz="1400" kern="50" dirty="0">
                <a:ea typeface="TimesNewRomanPSMT"/>
                <a:cs typeface="TimesNewRomanPSMT"/>
              </a:rPr>
              <a:t> </a:t>
            </a:r>
            <a:endParaRPr lang="en-US" sz="1400" dirty="0"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400" kern="50" dirty="0">
                <a:ea typeface="TimesNewRomanPSMT"/>
                <a:cs typeface="TimesNewRomanPSMT"/>
              </a:rPr>
              <a:t> </a:t>
            </a:r>
            <a:endParaRPr lang="en-US" sz="1400" dirty="0"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400" kern="50" dirty="0">
                <a:ea typeface="TimesNewRomanPSMT"/>
                <a:cs typeface="TimesNewRomanPSMT"/>
              </a:rPr>
              <a:t>countermeasures. </a:t>
            </a:r>
            <a:r>
              <a:rPr lang="en-US" sz="1400" i="1" kern="50" dirty="0" err="1">
                <a:ea typeface="TimesNewRomanPSMT"/>
                <a:cs typeface="TimesNewRomanPS-ItalicMT"/>
              </a:rPr>
              <a:t>PeerJ</a:t>
            </a:r>
            <a:r>
              <a:rPr lang="en-US" sz="1400" i="1" kern="50" dirty="0">
                <a:ea typeface="TimesNewRomanPSMT"/>
                <a:cs typeface="TimesNewRomanPS-ItalicMT"/>
              </a:rPr>
              <a:t> Computer Science</a:t>
            </a:r>
            <a:r>
              <a:rPr lang="en-US" sz="1400" kern="50" dirty="0">
                <a:ea typeface="TimesNewRomanPSMT"/>
                <a:cs typeface="TimesNewRomanPSMT"/>
              </a:rPr>
              <a:t>, </a:t>
            </a:r>
            <a:r>
              <a:rPr lang="en-US" sz="1400" kern="50" dirty="0" err="1">
                <a:ea typeface="TimesNewRomanPSMT"/>
                <a:cs typeface="TimesNewRomanPSMT"/>
              </a:rPr>
              <a:t>doi:http</a:t>
            </a:r>
            <a:r>
              <a:rPr lang="en-US" sz="1400" kern="50" dirty="0">
                <a:ea typeface="TimesNewRomanPSMT"/>
                <a:cs typeface="TimesNewRomanPSMT"/>
              </a:rPr>
              <a:t>//</a:t>
            </a:r>
            <a:r>
              <a:rPr lang="en-US" sz="1400" kern="50" dirty="0" err="1">
                <a:ea typeface="TimesNewRomanPSMT"/>
                <a:cs typeface="TimesNewRomanPSMT"/>
              </a:rPr>
              <a:t>dx.doi.org</a:t>
            </a:r>
            <a:r>
              <a:rPr lang="en-US" sz="1400" kern="50" dirty="0">
                <a:ea typeface="TimesNewRomanPSMT"/>
                <a:cs typeface="TimesNewRomanPSMT"/>
              </a:rPr>
              <a:t>/10.7717/peerj-cs.136</a:t>
            </a:r>
            <a:endParaRPr lang="en-US" sz="1400" dirty="0"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400" kern="50" dirty="0">
                <a:ea typeface="TimesNewRomanPSMT"/>
                <a:cs typeface="TimesNewRomanPSMT"/>
              </a:rPr>
              <a:t>	</a:t>
            </a:r>
            <a:r>
              <a:rPr lang="en-US" sz="1400" kern="50" dirty="0" err="1">
                <a:ea typeface="TimesNewRomanPSMT"/>
                <a:cs typeface="TimesNewRomanPSMT"/>
              </a:rPr>
              <a:t>Thurimella</a:t>
            </a:r>
            <a:r>
              <a:rPr lang="en-US" sz="1400" kern="50" dirty="0">
                <a:ea typeface="TimesNewRomanPSMT"/>
                <a:cs typeface="TimesNewRomanPSMT"/>
              </a:rPr>
              <a:t>, R., &amp; Mitchell, W. (2009). Cloak and dagger: man-in-the-middle and other insidious attacks. </a:t>
            </a:r>
            <a:r>
              <a:rPr lang="en-US" sz="1400" i="1" kern="50" dirty="0">
                <a:ea typeface="TimesNewRomanPSMT"/>
                <a:cs typeface="TimesNewRomanPS-ItalicMT"/>
              </a:rPr>
              <a:t>International Journal of Information Security and Privacy</a:t>
            </a:r>
            <a:r>
              <a:rPr lang="en-US" sz="1400" kern="50" dirty="0">
                <a:ea typeface="TimesNewRomanPSMT"/>
                <a:cs typeface="TimesNewRomanPSMT"/>
              </a:rPr>
              <a:t>, </a:t>
            </a:r>
            <a:r>
              <a:rPr lang="en-US" sz="1400" i="1" kern="50" dirty="0">
                <a:ea typeface="TimesNewRomanPSMT"/>
                <a:cs typeface="TimesNewRomanPS-ItalicMT"/>
              </a:rPr>
              <a:t>3</a:t>
            </a:r>
            <a:r>
              <a:rPr lang="en-US" sz="1400" kern="50" dirty="0">
                <a:ea typeface="TimesNewRomanPSMT"/>
                <a:cs typeface="TimesNewRomanPSMT"/>
              </a:rPr>
              <a:t>(3), 55+. Retrieved from </a:t>
            </a:r>
            <a:r>
              <a:rPr lang="en-US" sz="1400" u="sng" kern="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ea typeface="TimesNewRomanPSMT"/>
                <a:cs typeface="TimesNewRomanPSMT"/>
              </a:rPr>
              <a:t>http://</a:t>
            </a:r>
            <a:r>
              <a:rPr lang="en-US" sz="1400" u="sng" kern="50" dirty="0">
                <a:solidFill>
                  <a:srgbClr val="0000FF"/>
                </a:solidFill>
                <a:ea typeface="TimesNewRomanPSMT"/>
                <a:cs typeface="TimesNewRomanPSMT"/>
                <a:hlinkClick r:id="rId5"/>
              </a:rPr>
              <a:t>link.galegroup.com/apps/doc/</a:t>
            </a:r>
            <a:r>
              <a:rPr lang="en-US" sz="1400" u="sng" kern="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ea typeface="TimesNewRomanPSMT"/>
                <a:cs typeface="TimesNewRomanPSMT"/>
              </a:rPr>
              <a:t>A210920514/</a:t>
            </a:r>
            <a:r>
              <a:rPr lang="en-US" sz="1400" u="sng" kern="50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ea typeface="TimesNewRomanPSMT"/>
                <a:cs typeface="TimesNewRomanPSMT"/>
              </a:rPr>
              <a:t>AONE?u</a:t>
            </a:r>
            <a:r>
              <a:rPr lang="en-US" sz="1400" u="sng" kern="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ea typeface="TimesNewRomanPSMT"/>
                <a:cs typeface="TimesNewRomanPSMT"/>
              </a:rPr>
              <a:t>=</a:t>
            </a:r>
            <a:r>
              <a:rPr lang="en-US" sz="1400" u="sng" kern="50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ea typeface="TimesNewRomanPSMT"/>
                <a:cs typeface="TimesNewRomanPSMT"/>
              </a:rPr>
              <a:t>nysl_ce_uticacol&amp;sid</a:t>
            </a:r>
            <a:r>
              <a:rPr lang="en-US" sz="1400" u="sng" kern="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ea typeface="TimesNewRomanPSMT"/>
                <a:cs typeface="TimesNewRomanPSMT"/>
              </a:rPr>
              <a:t>=</a:t>
            </a:r>
            <a:r>
              <a:rPr lang="en-US" sz="1400" u="sng" kern="50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ea typeface="TimesNewRomanPSMT"/>
                <a:cs typeface="TimesNewRomanPSMT"/>
              </a:rPr>
              <a:t>AONE&amp;xid</a:t>
            </a:r>
            <a:r>
              <a:rPr lang="en-US" sz="1400" u="sng" kern="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ea typeface="TimesNewRomanPSMT"/>
                <a:cs typeface="TimesNewRomanPSMT"/>
              </a:rPr>
              <a:t>=3408a671</a:t>
            </a:r>
            <a:endParaRPr lang="en-US" sz="1400" dirty="0"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400" kern="50" dirty="0">
                <a:ea typeface="TimesNewRomanPSMT"/>
                <a:cs typeface="TimesNewRomanPSMT"/>
              </a:rPr>
              <a:t> </a:t>
            </a:r>
            <a:endParaRPr lang="en-US" sz="1400" dirty="0">
              <a:ea typeface="TimesNewRomanPSMT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  <a:tab pos="1371600" algn="l"/>
                <a:tab pos="1828800" algn="l"/>
              </a:tabLst>
            </a:pPr>
            <a:r>
              <a:rPr lang="en-US" sz="1400" kern="50" dirty="0" err="1">
                <a:ea typeface="TimesNewRomanPSMT"/>
                <a:cs typeface="TimesNewRomanPSMT"/>
              </a:rPr>
              <a:t>Goli</a:t>
            </a:r>
            <a:r>
              <a:rPr lang="en-US" sz="1400" kern="50" dirty="0">
                <a:ea typeface="TimesNewRomanPSMT"/>
                <a:cs typeface="TimesNewRomanPSMT"/>
              </a:rPr>
              <a:t>, S., &amp; </a:t>
            </a:r>
            <a:r>
              <a:rPr lang="en-US" sz="1400" kern="50" dirty="0" err="1">
                <a:ea typeface="TimesNewRomanPSMT"/>
                <a:cs typeface="TimesNewRomanPSMT"/>
              </a:rPr>
              <a:t>Thangaraju</a:t>
            </a:r>
            <a:r>
              <a:rPr lang="en-US" sz="1400" kern="50" dirty="0">
                <a:ea typeface="TimesNewRomanPSMT"/>
                <a:cs typeface="TimesNewRomanPSMT"/>
              </a:rPr>
              <a:t>, B. (2019, Mar 01). Insight - admin: How man in the middle attacks cause damage.</a:t>
            </a:r>
            <a:r>
              <a:rPr lang="en-US" sz="1400" i="1" kern="50" dirty="0">
                <a:ea typeface="TimesNewRomanPSMT"/>
                <a:cs typeface="TimesNewRomanPS-ItalicMT"/>
              </a:rPr>
              <a:t> Open Source for You, </a:t>
            </a:r>
            <a:r>
              <a:rPr lang="en-US" sz="1400" kern="50" dirty="0">
                <a:ea typeface="TimesNewRomanPSMT"/>
                <a:cs typeface="TimesNewRomanPSMT"/>
              </a:rPr>
              <a:t>Retrieved from https://</a:t>
            </a:r>
            <a:r>
              <a:rPr lang="en-US" sz="1400" kern="50" dirty="0" err="1">
                <a:ea typeface="TimesNewRomanPSMT"/>
                <a:cs typeface="TimesNewRomanPSMT"/>
              </a:rPr>
              <a:t>search.proquest.com</a:t>
            </a:r>
            <a:r>
              <a:rPr lang="en-US" sz="1400" kern="50" dirty="0">
                <a:ea typeface="TimesNewRomanPSMT"/>
                <a:cs typeface="TimesNewRomanPSMT"/>
              </a:rPr>
              <a:t>/</a:t>
            </a:r>
            <a:r>
              <a:rPr lang="en-US" sz="1400" kern="50" dirty="0" err="1">
                <a:ea typeface="TimesNewRomanPSMT"/>
                <a:cs typeface="TimesNewRomanPSMT"/>
              </a:rPr>
              <a:t>docview</a:t>
            </a:r>
            <a:r>
              <a:rPr lang="en-US" sz="1400" kern="50" dirty="0">
                <a:ea typeface="TimesNewRomanPSMT"/>
                <a:cs typeface="TimesNewRomanPSMT"/>
              </a:rPr>
              <a:t>/2202162901?accountid=28902 </a:t>
            </a:r>
            <a:endParaRPr lang="en-US" sz="1400" dirty="0">
              <a:ea typeface="TimesNewRomanPSMT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AA7A3A-6FCB-1A48-A766-3ACE9946320C}"/>
              </a:ext>
            </a:extLst>
          </p:cNvPr>
          <p:cNvSpPr/>
          <p:nvPr/>
        </p:nvSpPr>
        <p:spPr>
          <a:xfrm>
            <a:off x="10192215" y="6445405"/>
            <a:ext cx="1416205" cy="334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26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1271-B101-9E45-8B5B-71FBE3D7C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54" y="799665"/>
            <a:ext cx="3932238" cy="1583703"/>
          </a:xfrm>
        </p:spPr>
        <p:txBody>
          <a:bodyPr/>
          <a:lstStyle/>
          <a:p>
            <a:r>
              <a:rPr lang="en-US" cap="none" dirty="0"/>
              <a:t>Why Create Wire TAP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882DCD-F793-8D4F-8E62-813A1D153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99072-FD65-9E40-A1C9-47D96CEB4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8626" y="2384979"/>
            <a:ext cx="4343399" cy="4083323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 in the Middle Attacks have many moving parts and can be complicated.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Tools are learned individually but are not often tied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Allows users to see how different tools compliment each other.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Gain a better understanding of Man in the Middle Attack methodology.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09C42C-429F-6E41-8F78-2255840BE87B}"/>
              </a:ext>
            </a:extLst>
          </p:cNvPr>
          <p:cNvSpPr/>
          <p:nvPr/>
        </p:nvSpPr>
        <p:spPr>
          <a:xfrm>
            <a:off x="10181063" y="6468302"/>
            <a:ext cx="1368206" cy="365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259B0D-43A7-1E4A-B33E-400C2F5150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2307" y="-24572"/>
            <a:ext cx="7189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52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279" y="365125"/>
            <a:ext cx="4018722" cy="573989"/>
          </a:xfrm>
        </p:spPr>
        <p:txBody>
          <a:bodyPr/>
          <a:lstStyle/>
          <a:p>
            <a:r>
              <a:rPr lang="en-US" cap="none" dirty="0"/>
              <a:t>Benefits Of Using Wire Tap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Modular and easily extendable.</a:t>
            </a:r>
          </a:p>
          <a:p>
            <a:r>
              <a:rPr lang="en-US" dirty="0"/>
              <a:t>Ability to create and deploy new attack types </a:t>
            </a:r>
          </a:p>
          <a:p>
            <a:r>
              <a:rPr lang="en-US" dirty="0"/>
              <a:t>Users can mold and morph wire Tap into what they need it to be.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73F712-2602-F940-A1C9-66497E9D8C2B}"/>
              </a:ext>
            </a:extLst>
          </p:cNvPr>
          <p:cNvSpPr/>
          <p:nvPr/>
        </p:nvSpPr>
        <p:spPr>
          <a:xfrm>
            <a:off x="10169912" y="6468303"/>
            <a:ext cx="1494264" cy="3651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0F2736-16B9-084E-9A82-482A7177AE3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415213" cy="68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FB3AB0-1E99-C145-BD10-13939678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C82BE3-AEB5-F947-83E9-E99338BE4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520779"/>
            <a:ext cx="5723965" cy="1661297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Network Scanner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533E41-1E1C-4C43-A011-0037641F79AC}"/>
              </a:ext>
            </a:extLst>
          </p:cNvPr>
          <p:cNvSpPr/>
          <p:nvPr/>
        </p:nvSpPr>
        <p:spPr>
          <a:xfrm>
            <a:off x="10147610" y="6468303"/>
            <a:ext cx="1401659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97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E32E-6B10-0E47-B0A2-C6AB8B63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30" y="447746"/>
            <a:ext cx="4328320" cy="158370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Network Scanner?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08F99-419B-2440-AB86-DF44E6CB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9A271-417B-5344-8394-635790161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7630" y="2480552"/>
            <a:ext cx="4504396" cy="3388435"/>
          </a:xfrm>
        </p:spPr>
        <p:txBody>
          <a:bodyPr>
            <a:noAutofit/>
          </a:bodyPr>
          <a:lstStyle/>
          <a:p>
            <a:r>
              <a:rPr lang="en-US" sz="2000" dirty="0"/>
              <a:t>Discover active devices on the network. </a:t>
            </a:r>
          </a:p>
          <a:p>
            <a:r>
              <a:rPr lang="en-US" sz="2000" dirty="0"/>
              <a:t>Print IP and MAC address information to the users screen.</a:t>
            </a:r>
          </a:p>
          <a:p>
            <a:r>
              <a:rPr lang="en-US" sz="2000" dirty="0"/>
              <a:t>This is done using the ARP method using the Python module </a:t>
            </a:r>
            <a:r>
              <a:rPr lang="en-US" sz="2000" dirty="0" err="1"/>
              <a:t>scapy</a:t>
            </a:r>
            <a:r>
              <a:rPr lang="en-US" sz="2000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A8F0FA-AA32-2843-9639-073E0EE99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A16D0-F506-F547-848C-1B6F482952A5}"/>
              </a:ext>
            </a:extLst>
          </p:cNvPr>
          <p:cNvSpPr/>
          <p:nvPr/>
        </p:nvSpPr>
        <p:spPr>
          <a:xfrm>
            <a:off x="10214517" y="6468303"/>
            <a:ext cx="1438507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52AD33-90B5-8C41-9CCD-382107FB8F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-24572"/>
            <a:ext cx="716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73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E9D3A-7A55-7A4B-BD11-FAA8A3A3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52628-5C94-1E42-B1C3-C35822DBE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8" y="1625512"/>
            <a:ext cx="4295643" cy="4636392"/>
          </a:xfrm>
        </p:spPr>
        <p:txBody>
          <a:bodyPr/>
          <a:lstStyle/>
          <a:p>
            <a:r>
              <a:rPr lang="en-US" dirty="0"/>
              <a:t>ARP Request created that asks for IP and receives response over the network is made of two parts:</a:t>
            </a:r>
          </a:p>
          <a:p>
            <a:pPr lvl="1"/>
            <a:r>
              <a:rPr lang="en-US" dirty="0"/>
              <a:t>Asks targets who has an IP within the network range.</a:t>
            </a:r>
          </a:p>
          <a:p>
            <a:pPr lvl="1"/>
            <a:r>
              <a:rPr lang="en-US" dirty="0"/>
              <a:t>Sets the destination MAC to broadcasts its MAC address</a:t>
            </a:r>
          </a:p>
          <a:p>
            <a:r>
              <a:rPr lang="en-US" dirty="0"/>
              <a:t>Request is sent then waits to receive responses.</a:t>
            </a:r>
          </a:p>
          <a:p>
            <a:r>
              <a:rPr lang="en-US" dirty="0"/>
              <a:t>Response is parsed using a list and dictionary</a:t>
            </a:r>
          </a:p>
          <a:p>
            <a:r>
              <a:rPr lang="en-US" dirty="0"/>
              <a:t>Print IP and MAC addresses to the screen.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011C11-B306-964A-BAA7-0C5B4AE8C02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9B040-F17F-0F44-90F4-E9E85E137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A6E4E5-F0E3-C14B-B9E3-9ADCACEC4213}"/>
              </a:ext>
            </a:extLst>
          </p:cNvPr>
          <p:cNvSpPr/>
          <p:nvPr/>
        </p:nvSpPr>
        <p:spPr>
          <a:xfrm>
            <a:off x="10158761" y="6468303"/>
            <a:ext cx="1483112" cy="3651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426E24-BA26-0943-B8D1-912385C968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415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46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F96FF-29BE-F142-97DF-313AC9DC6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005CCC-86CC-5145-88EC-38317BD6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 Changer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B48F9-A865-7C4B-9B9A-1FC12E5B111C}"/>
              </a:ext>
            </a:extLst>
          </p:cNvPr>
          <p:cNvSpPr/>
          <p:nvPr/>
        </p:nvSpPr>
        <p:spPr>
          <a:xfrm>
            <a:off x="10136459" y="6468303"/>
            <a:ext cx="141281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81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E71848-B78E-4D58-BFA5-D2D5918911C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1648</Words>
  <Application>Microsoft Macintosh PowerPoint</Application>
  <PresentationFormat>Widescreen</PresentationFormat>
  <Paragraphs>228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Georgia</vt:lpstr>
      <vt:lpstr>Gill Sans</vt:lpstr>
      <vt:lpstr>TimesNewRomanPS-ItalicMT</vt:lpstr>
      <vt:lpstr>TimesNewRomanPSMT</vt:lpstr>
      <vt:lpstr>Office Theme</vt:lpstr>
      <vt:lpstr>Wire Tap A Man In The Middle Attack Framework</vt:lpstr>
      <vt:lpstr>Man in the Middle Attacks</vt:lpstr>
      <vt:lpstr>Wire Tap</vt:lpstr>
      <vt:lpstr>Why Create Wire TAP</vt:lpstr>
      <vt:lpstr>Benefits Of Using Wire Tap</vt:lpstr>
      <vt:lpstr>Network Scanner</vt:lpstr>
      <vt:lpstr>What is A Network Scanner?</vt:lpstr>
      <vt:lpstr>The Algorithm</vt:lpstr>
      <vt:lpstr>MAC Changer</vt:lpstr>
      <vt:lpstr>What Is The MAC Address?</vt:lpstr>
      <vt:lpstr>Why Spoof Your MAC Address?</vt:lpstr>
      <vt:lpstr>The Algorithm</vt:lpstr>
      <vt:lpstr>ARP Spoofer</vt:lpstr>
      <vt:lpstr>What is ARP spoofing?</vt:lpstr>
      <vt:lpstr>The Script</vt:lpstr>
      <vt:lpstr>Packet Sniffer</vt:lpstr>
      <vt:lpstr>What Is A Packet Sniffer?</vt:lpstr>
      <vt:lpstr>How Does It Work?</vt:lpstr>
      <vt:lpstr>The Script</vt:lpstr>
      <vt:lpstr>DNS Spoofer</vt:lpstr>
      <vt:lpstr>What Is DNS Spoofing</vt:lpstr>
      <vt:lpstr>The Script</vt:lpstr>
      <vt:lpstr>File Interceptor</vt:lpstr>
      <vt:lpstr>What Is A File Interceptor</vt:lpstr>
      <vt:lpstr>The Script</vt:lpstr>
      <vt:lpstr>Code Injector</vt:lpstr>
      <vt:lpstr>What Is A Code Injector</vt:lpstr>
      <vt:lpstr>The Script</vt:lpstr>
      <vt:lpstr>THANK YOU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dcterms:created xsi:type="dcterms:W3CDTF">2019-06-27T20:11:59Z</dcterms:created>
  <dcterms:modified xsi:type="dcterms:W3CDTF">2019-07-23T18:54:24Z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